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418B5-C5D7-11DE-8438-23F774E6B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EA88A-2A43-45B8-CA06-6B369B1B8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EE09C-862F-1241-C4AD-13158927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7CF43-A9D4-6757-6481-5670D9E3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CFECD-9E9A-4E20-670A-EE22DD68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9EB8-D2B1-071B-A332-B0B1F491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9BBC7-8F5C-34D6-6747-BA2E490CC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A462F-E674-9923-78B6-874A433C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94DBF-6BE7-5F7A-40AA-55744B11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152F7-35B4-344C-0689-C6228235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9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EF9CB-EC9B-9FE2-B620-4B66CDFEA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FE89E-D9B9-AEF4-ED72-DB787C011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B7F60-F94D-2E62-EC37-DC5B8174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D34F9-EFFA-97D0-5940-96848F4D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ADA-9D2D-C647-8CD3-ED1A6DD6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0967-5EE9-B682-A65A-3ECB3FD9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79657-6816-A5DD-30FC-2CFD2EC16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4FEE4-6959-90C4-6F75-AD4DC753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68A8B-7C3C-70CD-4E12-3CA99B40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6C79-353C-3B7B-6215-4B9BD2E0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CF8C-D5EB-6CCD-692C-D484F947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BF661-FE30-1476-6821-A141A0CCF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A75D8-9E9B-B3ED-98D2-719435BE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735F1-26E6-4C35-AAF2-A3F789A2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C7DB3-D25D-DFF5-46C4-87BFB381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EE97-3825-FF60-4472-3D6C10B3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0814-A9B6-03D7-3801-E678CD905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C912D-1EB4-9358-F358-699CE91F2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564B5-0303-DB59-F6AE-9F232E6C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5F975-301C-4749-A7B1-D50196FC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1FE95-81D1-D1A0-BD80-1EEAEFD9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7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D20A-8B8C-3603-647C-9619DE36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6E381-7BD4-6297-9980-0BE90122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B16DC-3086-0BC1-AB8B-FAEDBAC4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FEDC-4E68-1A49-D0C0-BAA4319BB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EC6C6-6CB5-1BD5-01C8-B1BC78892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A0172-EAF6-097F-110D-0B10B336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9D9C4D-08DC-0A88-34C2-6EDEC9D8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72A8AA-B737-5B1E-3DEF-F5432BC4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ADB8-3467-AB17-84B8-FDD93507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9B774-A9DC-3A61-D374-43ACB326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EF68D-56A9-AD55-6C18-964770C0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489E4-F281-23DA-1564-C6E98048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942E8F-FA4F-20F5-A736-02BF346C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2ECC1-8807-FBD0-54A8-65DE9F57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EF90-C2AB-F1E9-A2D3-2430247B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2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C41ED-B076-6D4B-96DA-856F8782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DDF77-8D68-13DC-BD44-6B773F449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E0D8B-9305-A7BE-5A25-AF98FBB26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EFEBB-2F81-2E90-D715-23A8F132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9D789-1894-6AFA-8DA7-BD655161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F1FAB-1DCA-3FC2-6247-14F13C3E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5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6E52-4526-75DA-3460-BF1DE9A8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91693-4F20-8A70-0F91-D6E1F8242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2566E-BB7A-BE38-4BAF-8D7ECA36D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906DE-6D5F-C024-BB6C-6883E5FB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078F3-6B54-F388-F008-0A299FA3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07944-37C2-4869-3626-004DB791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A0326-11F5-B563-7032-37619450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633B-28DD-A9A7-8162-30679043A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B44A3-C357-F67C-3DAB-CC8D7E735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4747-F3EE-4216-9885-3F92BE3DDD0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743B9-AB06-3015-E1A3-DEB9F08B5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7748D-7F53-2024-592C-A30DCDFED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86B5-693F-3786-C9AC-4F2E16059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45" y="172618"/>
            <a:ext cx="9144000" cy="9023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jaundice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9047A-D84F-A50A-5B98-21618DE56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641" y="5486399"/>
            <a:ext cx="9144000" cy="119898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Muntadher Abdulkareem Abdullah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M.B.Ch.B,CABM,FIBMS,FIBMS(GE.&amp;HEP.)</a:t>
            </a:r>
          </a:p>
          <a:p>
            <a:endParaRPr lang="en-US" dirty="0"/>
          </a:p>
        </p:txBody>
      </p:sp>
      <p:pic>
        <p:nvPicPr>
          <p:cNvPr id="1026" name="Picture 2" descr="Jaundice - 5 Best Homeopathic Medicines for jaundice">
            <a:extLst>
              <a:ext uri="{FF2B5EF4-FFF2-40B4-BE49-F238E27FC236}">
                <a16:creationId xmlns:a16="http://schemas.microsoft.com/office/drawing/2014/main" id="{DF00FFAD-A367-688C-F950-09AFAA5EC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55" y="1127871"/>
            <a:ext cx="6606074" cy="430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59B844-ED9A-DD64-89F9-4596FAFDE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8" y="78935"/>
            <a:ext cx="1908213" cy="1493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CAB63B-9CC9-1735-FA1E-B9EC6EA07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351" y="0"/>
            <a:ext cx="1493649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DF3A3-7698-03F1-23EA-A8D2FD927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290"/>
            <a:ext cx="12192000" cy="670871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history points in patients with jaundice: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Symptoms* • Itching preceding jaundice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Abdominal pain (suggests stones)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Weight loss (chronic liver disease and malignancy)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Dark urine and pale stools •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Fever ± rigors • Dry eyes/dry mouth • Fatigue Recent drug history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Other: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Exposure to intravenous drug or blood transfusions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Travel history and country of birth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Metabolic syndrome (increased body mass index ± type 2 diabetes/ hypertension)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• Autoimmune disease history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Alcohol history • Inflammatory bowel disease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Family history of liver disease, autoimmune disease or the metabolic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6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E70C-B7E2-F414-6CAB-3EABE3B8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to patient with jaundice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0F92A-D6D3-6607-B766-29CB9C71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History </a:t>
            </a:r>
          </a:p>
          <a:p>
            <a:pPr marL="514350" indent="-514350">
              <a:buAutoNum type="arabicPeriod"/>
            </a:pPr>
            <a:r>
              <a:rPr lang="en-US" b="1" dirty="0"/>
              <a:t>Physical examination</a:t>
            </a:r>
          </a:p>
          <a:p>
            <a:pPr marL="514350" indent="-514350">
              <a:buAutoNum type="arabicPeriod"/>
            </a:pPr>
            <a:r>
              <a:rPr lang="en-US" b="1" dirty="0"/>
              <a:t>Investigation 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6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7ED455-4628-F38E-08CF-E37948D99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011" y="158620"/>
            <a:ext cx="10105053" cy="6400800"/>
          </a:xfrm>
        </p:spPr>
      </p:pic>
    </p:spTree>
    <p:extLst>
      <p:ext uri="{BB962C8B-B14F-4D97-AF65-F5344CB8AC3E}">
        <p14:creationId xmlns:p14="http://schemas.microsoft.com/office/powerpoint/2010/main" val="67670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5B27-1EEE-4900-FDD4-C21818E44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012" y="203530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83191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575F3-A0CC-09A8-7142-28B44DF7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7988E-2B12-0EF4-9739-8CDA64373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1825625"/>
            <a:ext cx="1142274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end of this lecture, the student should know :</a:t>
            </a:r>
          </a:p>
          <a:p>
            <a:pPr marL="0" indent="0">
              <a:buNone/>
            </a:pPr>
            <a:r>
              <a:rPr lang="en-US" dirty="0"/>
              <a:t>1.What is jaundice ?</a:t>
            </a:r>
          </a:p>
          <a:p>
            <a:pPr marL="0" indent="0">
              <a:buNone/>
            </a:pPr>
            <a:r>
              <a:rPr lang="en-US" dirty="0"/>
              <a:t>2. Types of jaundice?</a:t>
            </a:r>
          </a:p>
          <a:p>
            <a:pPr marL="0" indent="0">
              <a:buNone/>
            </a:pPr>
            <a:r>
              <a:rPr lang="en-US" dirty="0"/>
              <a:t>3. How you approach to each type of jaundice?</a:t>
            </a:r>
          </a:p>
        </p:txBody>
      </p:sp>
    </p:spTree>
    <p:extLst>
      <p:ext uri="{BB962C8B-B14F-4D97-AF65-F5344CB8AC3E}">
        <p14:creationId xmlns:p14="http://schemas.microsoft.com/office/powerpoint/2010/main" val="263221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E7282-8931-ED51-40A3-35059CBB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pPr marL="0" indent="0">
              <a:buNone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Jaundice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yellow discoloration of the skin, conjunctivae, and mucous membranes, resulting from widespread tissue deposition of the pigmented metabolite bilirubin.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adults, the normal bilirubin concentration is lower than 1 to 1.5 mg/dL.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Jaundice is usually detectable clinically when the plasma bilirubin exceeds 40 µmol/L (~2.5 mg/dL).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Yellowish discoloration of skin also can result from excessive deposition of carotene in hypercarotenemia, how differ from hyperbilirubinemia clinically 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patient with jaundice it is useful to consider whether the cause might be pre-hepatic, hepatic or post-hepatic.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253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AF0BF-6E05-200E-05B7-71C577C1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6" y="223934"/>
            <a:ext cx="11980506" cy="651276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Pre-hepatic jaundice: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caused either by haemolysis or by congenital hyperbilirubinaemia, and is characterised by an isolated raised bilirubin level.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Usually mild , lemon colour , normal  urine and stool 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haemolysis, destruction of red blood cells or their marrow precursors causes increased bilirubin production. Jaundice due to haemolysis is usually mild because a healthy liver can excrete a bilirubin load six times greater than normal before unconjugated bilirubin accumulates in the plasma. This does not apply to newborns, who have less capacity to metabolism bilirubin.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most common form of non-haemolytic hyperbilirubinaemia is Gilbert’s syndrome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6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D7EC7-B7AC-8C60-1D7B-4CB9C244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" y="149290"/>
            <a:ext cx="11877870" cy="6578081"/>
          </a:xfrm>
        </p:spPr>
        <p:txBody>
          <a:bodyPr/>
          <a:lstStyle/>
          <a:p>
            <a:pPr marL="0" indent="0">
              <a:buNone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Hepatocellular jaundice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Hepatocellular jaundice results from an inability of the liver to transport bilirubin into the bile, occurring as a consequence of parenchymal disease.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hepatocellular jaundice, the concentrations of both unconjugated and conjugated bilirubin in the blood increase.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tea colour urine with normal colour stool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754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5D0F-71FB-EFCB-D03E-059E03368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7" y="139958"/>
            <a:ext cx="11915192" cy="6634065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Characteristically, jaundice due to parenchymal liver disease is associated with increases in transaminases (AST, ALT), but increases in other LFTs, including cholestatic enzymes (GGT, ALP), may occur and suggest specific aetiologies 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Acute jaundice in the presence of an ALT of &gt;1000 U/L is highly suggestive of an infectious cause (e.g. hepatitis A or B), drugs (e.g. paracetamol) or hepatic ischemia.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Imaging is essential, in particular to identify features suggestive of cirrhosis, define the patency of the hepatic vasculature and obtain evidence of portal hypertension.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 biopsy has an important role in defining the aetiology of hepatocellular jaundice and the extent of liver injury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8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3FA9-772C-6657-40DC-2FB62152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80" y="130629"/>
            <a:ext cx="10515600" cy="1155764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Obstructive (cholestatic) jaundice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9FEAB-D7F3-0B5E-0DB3-FB95FB59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7" y="1825625"/>
            <a:ext cx="11943183" cy="4901746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Cholestatic jaundice may be caused by: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failure of hepatocytes to initiate bile flow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obstruction of the bile ducts or portal tracts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obstruction of bile flow in the extrahepatic bile ducts between the porta hepatis and the papilla of Vater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178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3638-A53E-60A3-E852-2015C064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140477"/>
            <a:ext cx="11223171" cy="1081120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Clinical features and complications of cholestatic jaundice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118EE-6C98-A4F0-2435-D30CEACD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287624"/>
            <a:ext cx="11840547" cy="530911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Cholestasis Early features:  • Jaundice • Dark urine • Pale stools • Pruritus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 features:  • Malabsorption (vitamins A, D, E and K): weight loss, Steatorrhoea, Osteomalacia, bleeding tendency • Xanthelasma and xanthomas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Cholangitis • Fever • Rigors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5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9253DD-C229-14BA-B065-81D879AB8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944" y="1"/>
            <a:ext cx="654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4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677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jaundice</vt:lpstr>
      <vt:lpstr>Objectives:</vt:lpstr>
      <vt:lpstr>PowerPoint Presentation</vt:lpstr>
      <vt:lpstr>PowerPoint Presentation</vt:lpstr>
      <vt:lpstr>PowerPoint Presentation</vt:lpstr>
      <vt:lpstr>PowerPoint Presentation</vt:lpstr>
      <vt:lpstr>Obstructive (cholestatic) jaundice</vt:lpstr>
      <vt:lpstr>Clinical features and complications of cholestatic jaundice</vt:lpstr>
      <vt:lpstr>PowerPoint Presentation</vt:lpstr>
      <vt:lpstr>PowerPoint Presentation</vt:lpstr>
      <vt:lpstr>Approach to patient with jaundice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jaundice</dc:title>
  <dc:creator>Muntadher Abdulkareem</dc:creator>
  <cp:lastModifiedBy>Muntadher Abdulkareem</cp:lastModifiedBy>
  <cp:revision>3</cp:revision>
  <dcterms:created xsi:type="dcterms:W3CDTF">2023-04-04T18:27:58Z</dcterms:created>
  <dcterms:modified xsi:type="dcterms:W3CDTF">2023-04-12T21:02:44Z</dcterms:modified>
</cp:coreProperties>
</file>